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9"/>
  </p:notesMasterIdLst>
  <p:handoutMasterIdLst>
    <p:handoutMasterId r:id="rId20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59" r:id="rId13"/>
    <p:sldId id="745" r:id="rId14"/>
    <p:sldId id="760" r:id="rId15"/>
    <p:sldId id="757" r:id="rId16"/>
    <p:sldId id="761" r:id="rId17"/>
    <p:sldId id="738" r:id="rId18"/>
  </p:sldIdLst>
  <p:sldSz cx="12192000" cy="6858000"/>
  <p:notesSz cx="6797675" cy="992822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</p14:sldIdLst>
        </p14:section>
        <p14:section name="Раздел без заголовка" id="{74039792-A944-4E76-868E-E871545A395A}">
          <p14:sldIdLst>
            <p14:sldId id="759"/>
            <p14:sldId id="745"/>
            <p14:sldId id="760"/>
            <p14:sldId id="757"/>
            <p14:sldId id="761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BFB"/>
    <a:srgbClr val="008E22"/>
    <a:srgbClr val="797600"/>
    <a:srgbClr val="BFBD00"/>
    <a:srgbClr val="004A12"/>
    <a:srgbClr val="00D633"/>
    <a:srgbClr val="93FFAD"/>
    <a:srgbClr val="00BC2D"/>
    <a:srgbClr val="00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25" autoAdjust="0"/>
  </p:normalViewPr>
  <p:slideViewPr>
    <p:cSldViewPr snapToGrid="0" showGuides="1">
      <p:cViewPr varScale="1">
        <p:scale>
          <a:sx n="98" d="100"/>
          <a:sy n="98" d="100"/>
        </p:scale>
        <p:origin x="72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9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71307300509338E-2"/>
          <c:y val="0.141602634467618"/>
          <c:w val="0.89516129032258063"/>
          <c:h val="0.7167947310647639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9371816638370118"/>
                  <c:y val="1.0976945372289456E-2"/>
                </c:manualLayout>
              </c:layout>
              <c:tx>
                <c:rich>
                  <a:bodyPr vertOverflow="overflow" horzOverflow="overflow" wrap="none" spcCol="36000">
                    <a:normAutofit/>
                  </a:bodyPr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47,855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  <a:effectLst>
                  <a:softEdge rad="190500"/>
                </a:effectLst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7.8755704517526406E-3"/>
                  <c:y val="-1.536703099750867E-2"/>
                </c:manualLayout>
              </c:layout>
              <c:tx>
                <c:rich>
                  <a:bodyPr vertOverflow="overflow" horzOverflow="overflow" wrap="none" spcCol="36000">
                    <a:normAutofit/>
                  </a:bodyPr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 smtClean="0"/>
                  </a:p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101845</a:t>
                    </a:r>
                    <a:endParaRPr lang="en-US" dirty="0" smtClean="0"/>
                  </a:p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  <a:effectLst>
                  <a:softEdge rad="190500"/>
                </a:effectLst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7751580447153805E-2"/>
                      <c:h val="0.237409703826476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>
                <a:softEdge rad="190500"/>
              </a:effectLst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Sheet1!$A$1:$B$1</c:f>
              <c:numCache>
                <c:formatCode>#\ ##0.0;"-"#\ ##0.0</c:formatCode>
                <c:ptCount val="2"/>
                <c:pt idx="0" formatCode="#\ ##0.000;&quot;-&quot;#\ ##0.000">
                  <c:v>47.854999999999997</c:v>
                </c:pt>
                <c:pt idx="1">
                  <c:v>101702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39-4269-89B1-CA7FD2521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90"/>
        <c:axId val="341476432"/>
        <c:axId val="341141784"/>
      </c:barChart>
      <c:catAx>
        <c:axId val="34147643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41141784"/>
        <c:crosses val="min"/>
        <c:auto val="0"/>
        <c:lblAlgn val="ctr"/>
        <c:lblOffset val="100"/>
        <c:noMultiLvlLbl val="0"/>
      </c:catAx>
      <c:valAx>
        <c:axId val="341141784"/>
        <c:scaling>
          <c:orientation val="minMax"/>
          <c:max val="86.6"/>
          <c:min val="0"/>
        </c:scaling>
        <c:delete val="1"/>
        <c:axPos val="t"/>
        <c:numFmt formatCode="#\ ##0.000;&quot;-&quot;#\ ##0.000" sourceLinked="1"/>
        <c:majorTickMark val="out"/>
        <c:minorTickMark val="none"/>
        <c:tickLblPos val="nextTo"/>
        <c:crossAx val="3414764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23626373626373626"/>
          <c:w val="0.74139194139194142"/>
          <c:h val="0.5274725274725274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3.663003663003663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26,515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B6-49B3-A66A-D510C4A76F7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6-49B3-A66A-D510C4A76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2032176"/>
        <c:axId val="342033352"/>
      </c:barChart>
      <c:catAx>
        <c:axId val="34203217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42033352"/>
        <c:crosses val="min"/>
        <c:auto val="0"/>
        <c:lblAlgn val="ctr"/>
        <c:lblOffset val="100"/>
        <c:noMultiLvlLbl val="0"/>
      </c:catAx>
      <c:valAx>
        <c:axId val="342033352"/>
        <c:scaling>
          <c:orientation val="minMax"/>
          <c:max val="25.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20321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22872340425531915"/>
          <c:w val="0.46327077747989276"/>
          <c:h val="0.542553191489361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3.5460992907801418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3841,03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C1-41DA-ABB9-D3E0BF25C87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3409.04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C1-41DA-ABB9-D3E0BF25C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2031392"/>
        <c:axId val="342031784"/>
      </c:barChart>
      <c:catAx>
        <c:axId val="3420313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42031784"/>
        <c:crosses val="min"/>
        <c:auto val="0"/>
        <c:lblAlgn val="ctr"/>
        <c:lblOffset val="100"/>
        <c:noMultiLvlLbl val="0"/>
      </c:catAx>
      <c:valAx>
        <c:axId val="342031784"/>
        <c:scaling>
          <c:orientation val="minMax"/>
          <c:max val="3409.0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20313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23201438848920863"/>
          <c:w val="0.26809651474530832"/>
          <c:h val="0.5359712230215827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3.5971223021582736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1804,81</a:t>
                    </a:r>
                    <a:endParaRPr lang="en-US" dirty="0"/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F7-4B15-A4E8-C74B8D59BBD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1832.67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F7-4B15-A4E8-C74B8D59B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2032960"/>
        <c:axId val="342033744"/>
      </c:barChart>
      <c:catAx>
        <c:axId val="3420329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42033744"/>
        <c:crosses val="min"/>
        <c:auto val="0"/>
        <c:lblAlgn val="ctr"/>
        <c:lblOffset val="100"/>
        <c:noMultiLvlLbl val="0"/>
      </c:catAx>
      <c:valAx>
        <c:axId val="342033744"/>
        <c:scaling>
          <c:orientation val="minMax"/>
          <c:max val="1832.6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420329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2179054054054054"/>
          <c:w val="0.8309222423146474"/>
          <c:h val="0.564189189189189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8.4527989921274735E-2"/>
                </c:manualLayout>
              </c:layout>
              <c:tx>
                <c:rich>
                  <a:bodyPr vertOverflow="overflow" horzOverflow="overflow" wrap="none">
                    <a:spAutoFit/>
                  </a:bodyPr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53990</a:t>
                    </a:r>
                    <a:endParaRPr lang="en-US" dirty="0" smtClean="0"/>
                  </a:p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#\ ##0;"-"#\ ##0</c:formatCode>
                <c:ptCount val="1"/>
                <c:pt idx="0">
                  <c:v>53847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33-4AA9-B8EB-517053049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2676872"/>
        <c:axId val="342676088"/>
      </c:barChart>
      <c:catAx>
        <c:axId val="34267687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42676088"/>
        <c:crosses val="min"/>
        <c:auto val="0"/>
        <c:lblAlgn val="ctr"/>
        <c:lblOffset val="100"/>
        <c:noMultiLvlLbl val="0"/>
      </c:catAx>
      <c:valAx>
        <c:axId val="342676088"/>
        <c:scaling>
          <c:orientation val="minMax"/>
          <c:max val="40.1"/>
          <c:min val="0"/>
        </c:scaling>
        <c:delete val="1"/>
        <c:axPos val="t"/>
        <c:numFmt formatCode="#\ ##0;&quot;-&quot;#\ ##0" sourceLinked="1"/>
        <c:majorTickMark val="out"/>
        <c:minorTickMark val="none"/>
        <c:tickLblPos val="nextTo"/>
        <c:crossAx val="3426768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6CE-462F-AAE0-18EC21893D1C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CE-462F-AAE0-18EC21893D1C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6CE-462F-AAE0-18EC21893D1C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CE-462F-AAE0-18EC21893D1C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6CE-462F-AAE0-18EC21893D1C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CE-462F-AAE0-18EC21893D1C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 formatCode="#,##0">
                  <c:v>15623</c:v>
                </c:pt>
                <c:pt idx="1">
                  <c:v>1881</c:v>
                </c:pt>
                <c:pt idx="2">
                  <c:v>2088</c:v>
                </c:pt>
                <c:pt idx="3">
                  <c:v>636</c:v>
                </c:pt>
                <c:pt idx="4">
                  <c:v>6227</c:v>
                </c:pt>
                <c:pt idx="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CE-462F-AAE0-18EC21893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21393034825873"/>
          <c:y val="0.18235294117647058"/>
          <c:w val="0.71741293532338313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8725490196078433"/>
                </c:manualLayout>
              </c:layout>
              <c:numFmt formatCode="#,##0.00;&quot;-&quot;#,##0.0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Sheet1!$A$1:$A$1</c:f>
              <c:numCache>
                <c:formatCode>#\ ##0.00;"-"#\ ##0.00</c:formatCode>
                <c:ptCount val="1"/>
                <c:pt idx="0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4-4E22-AEB9-E05C81C02BF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7932320"/>
        <c:axId val="347932712"/>
      </c:barChart>
      <c:catAx>
        <c:axId val="3479323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47932712"/>
        <c:crosses val="min"/>
        <c:auto val="0"/>
        <c:lblAlgn val="ctr"/>
        <c:lblOffset val="100"/>
        <c:noMultiLvlLbl val="0"/>
      </c:catAx>
      <c:valAx>
        <c:axId val="347932712"/>
        <c:scaling>
          <c:orientation val="minMax"/>
          <c:max val="1882.82"/>
          <c:min val="0"/>
        </c:scaling>
        <c:delete val="1"/>
        <c:axPos val="l"/>
        <c:numFmt formatCode="#\ ##0.00;&quot;-&quot;#\ ##0.00" sourceLinked="1"/>
        <c:majorTickMark val="out"/>
        <c:minorTickMark val="none"/>
        <c:tickLblPos val="nextTo"/>
        <c:crossAx val="347932320"/>
        <c:crosses val="min"/>
        <c:crossBetween val="between"/>
      </c:valAx>
    </c:plotArea>
    <c:plotVisOnly val="0"/>
    <c:dispBlanksAs val="gap"/>
    <c:showDLblsOverMax val="1"/>
  </c:chart>
  <c:txPr>
    <a:bodyPr/>
    <a:lstStyle/>
    <a:p>
      <a:pPr>
        <a:defRPr lang="ru-RU" sz="900" kern="12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70646766169153E-2"/>
          <c:y val="0.17222222222222222"/>
          <c:w val="0.94825870646766164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564814814814814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Sheet1!$A$1:$A$1</c:f>
              <c:numCache>
                <c:formatCode>#\ ##0.0;"-"#\ ##0.0</c:formatCode>
                <c:ptCount val="1"/>
                <c:pt idx="0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BA-46A6-BFD0-6429A8460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7935456"/>
        <c:axId val="347068224"/>
      </c:barChart>
      <c:catAx>
        <c:axId val="3479354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rot="-180000" anchor="ctr" anchorCtr="0"/>
          <a:lstStyle/>
          <a:p>
            <a:pPr>
              <a:defRPr/>
            </a:pPr>
            <a:endParaRPr lang="ru-RU"/>
          </a:p>
        </c:txPr>
        <c:crossAx val="347068224"/>
        <c:crosses val="min"/>
        <c:auto val="0"/>
        <c:lblAlgn val="ctr"/>
        <c:lblOffset val="100"/>
        <c:noMultiLvlLbl val="0"/>
      </c:catAx>
      <c:valAx>
        <c:axId val="347068224"/>
        <c:scaling>
          <c:orientation val="minMax"/>
          <c:max val="29.38"/>
          <c:min val="0"/>
        </c:scaling>
        <c:delete val="1"/>
        <c:axPos val="l"/>
        <c:numFmt formatCode="#\ ##0.0;&quot;-&quot;#\ ##0.0" sourceLinked="1"/>
        <c:majorTickMark val="out"/>
        <c:minorTickMark val="none"/>
        <c:tickLblPos val="nextTo"/>
        <c:crossAx val="3479354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9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7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5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=""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=""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=""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=""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=""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4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=""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chart" Target="../charts/chart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.emf"/><Relationship Id="rId2" Type="http://schemas.openxmlformats.org/officeDocument/2006/relationships/tags" Target="../tags/tag6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74.xml"/><Relationship Id="rId19" Type="http://schemas.openxmlformats.org/officeDocument/2006/relationships/chart" Target="../charts/chart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emf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_____Microsoft_Excel1.xlsx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chart" Target="../charts/chart3.xml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chart" Target="../charts/chart1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28" Type="http://schemas.openxmlformats.org/officeDocument/2006/relationships/chart" Target="../charts/chart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26.bin"/><Relationship Id="rId27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Июль 2025 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/>
              <a:t>Отчет по итогам 1 полугодия </a:t>
            </a:r>
            <a:r>
              <a:rPr lang="ru-RU" sz="1800" dirty="0" smtClean="0"/>
              <a:t>2026 </a:t>
            </a:r>
            <a:r>
              <a:rPr lang="ru-RU" sz="1800" dirty="0"/>
              <a:t>года об исполнении утвержденной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 </a:t>
            </a:r>
          </a:p>
          <a:p>
            <a:r>
              <a:rPr lang="ru-RU" sz="1800" dirty="0"/>
              <a:t>АО «ЕЭК» перед потребителями и иными заинтересованными лицами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6078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03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Перспективы деятельности </a:t>
            </a:r>
            <a:r>
              <a:rPr lang="ru-RU" b="0" dirty="0">
                <a:solidFill>
                  <a:schemeClr val="accent1"/>
                </a:solidFill>
              </a:rPr>
              <a:t>(планах развития), в том числе возможных изменениях </a:t>
            </a:r>
            <a:r>
              <a:rPr lang="ru-RU" b="0" dirty="0" smtClean="0">
                <a:solidFill>
                  <a:schemeClr val="accent1"/>
                </a:solidFill>
              </a:rPr>
              <a:t>тарифов                                               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7021181"/>
              </p:ext>
            </p:extLst>
          </p:nvPr>
        </p:nvGraphicFramePr>
        <p:xfrm>
          <a:off x="2772384" y="1498900"/>
          <a:ext cx="2748148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30273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037013" y="3030538"/>
            <a:ext cx="521738" cy="317499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3027363" y="2997995"/>
            <a:ext cx="2284412" cy="247649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272213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483350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1254D85-96A7-4EAD-B4F7-B08DA059563A}" type="datetime'''т''''''''е''''нг''е''''''''''''/''''''Г''к''а''л''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4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73080642"/>
              </p:ext>
            </p:extLst>
          </p:nvPr>
        </p:nvGraphicFramePr>
        <p:xfrm>
          <a:off x="2427377" y="3515431"/>
          <a:ext cx="31908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302736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40370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en-US" sz="9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2859932" y="5145088"/>
            <a:ext cx="245184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6273800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484938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6B48D2-E81D-46B5-A2D8-2CBD56CC3E33}" type="datetime'''м''''л''''''''''н.'''' ''''''''''''т''е''''''н''''ге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7778333" y="1220788"/>
            <a:ext cx="3911358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1"/>
                </a:solidFill>
              </a:rPr>
              <a:t>Выполнение </a:t>
            </a:r>
            <a:r>
              <a:rPr lang="ru-RU" sz="1600" dirty="0" smtClean="0">
                <a:solidFill>
                  <a:schemeClr val="accent1"/>
                </a:solidFill>
              </a:rPr>
              <a:t>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65335" y="1846263"/>
            <a:ext cx="3736033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494076" y="1827213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3027363" y="2997995"/>
            <a:ext cx="897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62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99" y="0"/>
            <a:ext cx="10582275" cy="704850"/>
          </a:xfrm>
        </p:spPr>
        <p:txBody>
          <a:bodyPr/>
          <a:lstStyle/>
          <a:p>
            <a:r>
              <a:rPr lang="ru-RU" dirty="0"/>
              <a:t>Информация об оказываемой услуге – подача воды по распределительным сетям (малая мощность)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7499" y="704850"/>
            <a:ext cx="11633074" cy="6026151"/>
          </a:xfrm>
        </p:spPr>
        <p:txBody>
          <a:bodyPr/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1. Информация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об исполнении утвержденной инвестиционной программы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kern="0" dirty="0">
                <a:cs typeface="Arial" panose="020B0604020202020204" pitchFamily="34" charset="0"/>
              </a:rPr>
              <a:t>Инвестиционная программа уполномоченным органом </a:t>
            </a:r>
            <a:r>
              <a:rPr lang="ru-RU" sz="1400" b="1" kern="0" dirty="0">
                <a:cs typeface="Arial" panose="020B0604020202020204" pitchFamily="34" charset="0"/>
              </a:rPr>
              <a:t>не утверждалась.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 smtClean="0"/>
              <a:t>За 1 полугодие 2026 года </a:t>
            </a:r>
            <a:r>
              <a:rPr lang="ru-RU" sz="1400" dirty="0"/>
              <a:t>фактическая сумма амортизационных отчислений по основным средствам, задействованным при оказании регулируемой услуги, составила </a:t>
            </a:r>
            <a:r>
              <a:rPr lang="ru-RU" sz="1400" b="1" dirty="0" smtClean="0">
                <a:solidFill>
                  <a:schemeClr val="accent1"/>
                </a:solidFill>
              </a:rPr>
              <a:t>5 075,93 </a:t>
            </a:r>
            <a:r>
              <a:rPr lang="ru-RU" sz="1400" dirty="0" smtClean="0"/>
              <a:t>тыс</a:t>
            </a:r>
            <a:r>
              <a:rPr lang="ru-RU" sz="1400" dirty="0"/>
              <a:t>. тенге. В утвержденной  тарифной смете предусмотрена сумма амортизационных отчислений в размере </a:t>
            </a:r>
            <a:r>
              <a:rPr lang="ru-RU" sz="1400" b="1" dirty="0" smtClean="0">
                <a:solidFill>
                  <a:schemeClr val="accent1"/>
                </a:solidFill>
              </a:rPr>
              <a:t>5 </a:t>
            </a:r>
            <a:r>
              <a:rPr lang="ru-RU" sz="1400" b="1" dirty="0">
                <a:solidFill>
                  <a:schemeClr val="accent1"/>
                </a:solidFill>
              </a:rPr>
              <a:t>955 </a:t>
            </a:r>
            <a:r>
              <a:rPr lang="ru-RU" sz="1400" dirty="0"/>
              <a:t>тыс. тенге. 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dirty="0"/>
              <a:t>Сумма амортизационных отчислений, предусмотренная в утвержденной тарифной смете, направлена в </a:t>
            </a:r>
            <a:r>
              <a:rPr lang="ru-RU" sz="1400" dirty="0" smtClean="0"/>
              <a:t>2026 </a:t>
            </a:r>
            <a:r>
              <a:rPr lang="ru-RU" sz="1400" dirty="0"/>
              <a:t>году на выполнение следующих мероприятий по капитальному ремонту на общую сумму </a:t>
            </a:r>
            <a:r>
              <a:rPr lang="ru-RU" sz="1400" b="1" dirty="0" smtClean="0">
                <a:solidFill>
                  <a:schemeClr val="accent1"/>
                </a:solidFill>
              </a:rPr>
              <a:t>10 258,96 </a:t>
            </a:r>
            <a:r>
              <a:rPr lang="ru-RU" sz="1400" dirty="0" smtClean="0"/>
              <a:t>тыс</a:t>
            </a:r>
            <a:r>
              <a:rPr lang="ru-RU" sz="1400" dirty="0"/>
              <a:t>. тенге:</a:t>
            </a:r>
          </a:p>
          <a:p>
            <a:r>
              <a:rPr lang="ru-RU" sz="1400" dirty="0"/>
              <a:t>агрегата </a:t>
            </a:r>
            <a:r>
              <a:rPr lang="ru-RU" sz="1400" dirty="0" err="1"/>
              <a:t>электронасосного</a:t>
            </a:r>
            <a:r>
              <a:rPr lang="ru-RU" sz="1400" dirty="0"/>
              <a:t>, насоса 2-го подъема </a:t>
            </a:r>
            <a:r>
              <a:rPr lang="ru-RU" sz="1400" dirty="0" err="1"/>
              <a:t>подъема</a:t>
            </a:r>
            <a:r>
              <a:rPr lang="ru-RU" sz="1400" dirty="0"/>
              <a:t> №</a:t>
            </a:r>
            <a:r>
              <a:rPr lang="ru-RU" sz="1400" dirty="0" smtClean="0"/>
              <a:t>2, механических  фильтров </a:t>
            </a:r>
            <a:r>
              <a:rPr lang="ru-RU" sz="1400" dirty="0"/>
              <a:t>№</a:t>
            </a:r>
            <a:r>
              <a:rPr lang="ru-RU" sz="1400" dirty="0" smtClean="0"/>
              <a:t>1, 2, 3, 4.</a:t>
            </a:r>
          </a:p>
          <a:p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АО «ЕЭК» показатели качества и надежности регулируемых услуг и показатели эффективности деятельности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не разрабатывались и не  утверждались.</a:t>
            </a:r>
          </a:p>
          <a:p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Информация о постатейном исполнении тарифной сметы за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1 полугодие 2026 года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(Основной текст)"/>
              <a:ea typeface="Times New Roman"/>
            </a:endParaRPr>
          </a:p>
          <a:p>
            <a:r>
              <a:rPr lang="ru-RU" sz="1400" dirty="0"/>
              <a:t>Затраты АО «ЕЭК» за 1 полугодие </a:t>
            </a:r>
            <a:r>
              <a:rPr lang="ru-RU" sz="1400" dirty="0" smtClean="0"/>
              <a:t>2026 </a:t>
            </a:r>
            <a:r>
              <a:rPr lang="ru-RU" sz="1400" dirty="0"/>
              <a:t>года на оказание регулируемой услуги </a:t>
            </a:r>
            <a:r>
              <a:rPr lang="ru-RU" sz="1400" dirty="0" smtClean="0"/>
              <a:t>составили </a:t>
            </a:r>
            <a:r>
              <a:rPr lang="ru-RU" sz="1400" b="1" dirty="0">
                <a:solidFill>
                  <a:schemeClr val="accent1"/>
                </a:solidFill>
              </a:rPr>
              <a:t>28</a:t>
            </a:r>
            <a:r>
              <a:rPr lang="en-US" sz="1400" b="1" dirty="0">
                <a:solidFill>
                  <a:schemeClr val="accent1"/>
                </a:solidFill>
              </a:rPr>
              <a:t> </a:t>
            </a:r>
            <a:r>
              <a:rPr lang="ru-RU" sz="1400" b="1" dirty="0">
                <a:solidFill>
                  <a:schemeClr val="accent1"/>
                </a:solidFill>
              </a:rPr>
              <a:t>665,64 </a:t>
            </a:r>
            <a:r>
              <a:rPr lang="ru-RU" sz="1400" dirty="0" smtClean="0"/>
              <a:t>тыс</a:t>
            </a:r>
            <a:r>
              <a:rPr lang="ru-RU" sz="1400" dirty="0"/>
              <a:t>. </a:t>
            </a:r>
            <a:r>
              <a:rPr lang="ru-RU" sz="1400" dirty="0" smtClean="0"/>
              <a:t>тенге,  </a:t>
            </a:r>
            <a:r>
              <a:rPr lang="ru-RU" sz="1400" dirty="0"/>
              <a:t>превышение против утвержденной тарифной сметы на </a:t>
            </a:r>
            <a:r>
              <a:rPr lang="ru-RU" sz="1400" b="1" dirty="0" smtClean="0">
                <a:solidFill>
                  <a:schemeClr val="accent1"/>
                </a:solidFill>
              </a:rPr>
              <a:t>139%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Перерасход затрат в целом по тарифной смете обусловлен ростом заработной платы, наличием затрат, которые не были предусмотрены в утверждённой тарифной смете, и инфляционным процессом.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3</a:t>
            </a:r>
            <a:r>
              <a:rPr lang="ru-RU" sz="1400" b="1" dirty="0">
                <a:latin typeface="Arial (Основной текст)"/>
              </a:rPr>
              <a:t>. Информация об объемах предоставленных услуг </a:t>
            </a:r>
            <a:endParaRPr lang="en-US" sz="1400" b="1" dirty="0">
              <a:latin typeface="Arial (Основной текст)"/>
            </a:endParaRPr>
          </a:p>
          <a:p>
            <a:r>
              <a:rPr lang="ru-RU" sz="1400" dirty="0"/>
              <a:t>В утвержденной тарифной смете объем оказываемых услуг составляет </a:t>
            </a:r>
            <a:r>
              <a:rPr lang="ru-RU" sz="1400" b="1" dirty="0" smtClean="0">
                <a:solidFill>
                  <a:schemeClr val="accent1"/>
                </a:solidFill>
              </a:rPr>
              <a:t>407,3</a:t>
            </a:r>
            <a:r>
              <a:rPr lang="ru-RU" sz="1400" dirty="0" smtClean="0"/>
              <a:t> </a:t>
            </a:r>
            <a:r>
              <a:rPr lang="ru-RU" sz="1400" dirty="0"/>
              <a:t>тыс. м3. </a:t>
            </a:r>
          </a:p>
          <a:p>
            <a:r>
              <a:rPr lang="ru-RU" sz="1400" dirty="0"/>
              <a:t>Фактический объем оказываемых услуг за 1 полугодие </a:t>
            </a:r>
            <a:r>
              <a:rPr lang="ru-RU" sz="1400" dirty="0" smtClean="0"/>
              <a:t>2026 </a:t>
            </a:r>
            <a:r>
              <a:rPr lang="ru-RU" sz="1400" dirty="0"/>
              <a:t>года составил </a:t>
            </a:r>
            <a:r>
              <a:rPr lang="ru-RU" sz="1400" b="1" dirty="0" smtClean="0">
                <a:solidFill>
                  <a:schemeClr val="accent1"/>
                </a:solidFill>
              </a:rPr>
              <a:t>179,48</a:t>
            </a:r>
            <a:r>
              <a:rPr lang="ru-RU" sz="1400" dirty="0" smtClean="0"/>
              <a:t> </a:t>
            </a:r>
            <a:r>
              <a:rPr lang="ru-RU" sz="1400" dirty="0"/>
              <a:t>тыс. м3.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 (Основной текст)"/>
              </a:rPr>
              <a:t>4</a:t>
            </a:r>
            <a:r>
              <a:rPr lang="ru-RU" sz="1400" b="1" dirty="0">
                <a:latin typeface="Arial (Основной текст)"/>
              </a:rPr>
              <a:t>. Информация об основных финансово-экономических показателях </a:t>
            </a:r>
          </a:p>
          <a:p>
            <a:r>
              <a:rPr lang="ru-RU" sz="1400" dirty="0">
                <a:latin typeface="Arial (Основной текст)"/>
              </a:rPr>
              <a:t>Доход – </a:t>
            </a:r>
            <a:r>
              <a:rPr lang="ru-RU" sz="1400" dirty="0" smtClean="0"/>
              <a:t> </a:t>
            </a:r>
            <a:r>
              <a:rPr lang="ru-RU" sz="1400" b="1" dirty="0">
                <a:solidFill>
                  <a:schemeClr val="accent1"/>
                </a:solidFill>
              </a:rPr>
              <a:t>9 094,30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тенге, </a:t>
            </a:r>
          </a:p>
          <a:p>
            <a:r>
              <a:rPr lang="ru-RU" sz="1400" dirty="0">
                <a:latin typeface="Arial (Основной текст)"/>
              </a:rPr>
              <a:t>Затраты – </a:t>
            </a:r>
            <a:r>
              <a:rPr lang="ru-RU" sz="1400" b="1" dirty="0">
                <a:solidFill>
                  <a:schemeClr val="accent1"/>
                </a:solidFill>
              </a:rPr>
              <a:t>28 665,64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тенге. </a:t>
            </a:r>
          </a:p>
          <a:p>
            <a:r>
              <a:rPr lang="ru-RU" sz="1400" dirty="0">
                <a:latin typeface="Arial (Основной текст)"/>
              </a:rPr>
              <a:t>Убыток – </a:t>
            </a:r>
            <a:r>
              <a:rPr lang="ru-RU" sz="1400" b="1" dirty="0">
                <a:solidFill>
                  <a:schemeClr val="accent1"/>
                </a:solidFill>
              </a:rPr>
              <a:t>19 571,34 </a:t>
            </a:r>
            <a:r>
              <a:rPr lang="ru-RU" sz="1400" dirty="0" smtClean="0">
                <a:latin typeface="Arial (Основной текст)"/>
              </a:rPr>
              <a:t>тыс</a:t>
            </a:r>
            <a:r>
              <a:rPr lang="ru-RU" sz="1400" dirty="0">
                <a:latin typeface="Arial (Основной текст)"/>
              </a:rPr>
              <a:t>. тенге </a:t>
            </a:r>
          </a:p>
          <a:p>
            <a:endParaRPr lang="ru-RU" sz="1400" dirty="0" smtClean="0">
              <a:latin typeface="Arial (Основной текст)"/>
            </a:endParaRP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 стороны потребителей на качество предоставляемых услуг за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полугодие 2026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303348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3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8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 </a:t>
            </a:r>
            <a:r>
              <a:rPr lang="ru-RU" dirty="0" smtClean="0"/>
              <a:t>Общая информация о субъекте естественной монополии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u="sng" dirty="0" smtClean="0"/>
              <a:t>Тарифы на регулируемые услуги на 2026 год: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Производство тепловой энергии 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1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804,81 </a:t>
            </a:r>
            <a:r>
              <a:rPr lang="ru-RU" sz="1600" dirty="0" smtClean="0"/>
              <a:t>тенге/Гкал</a:t>
            </a:r>
            <a:endParaRPr lang="ru-RU" sz="1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Подача воды по распределительным сетям – </a:t>
            </a:r>
            <a:r>
              <a:rPr lang="ru-RU" sz="1600" dirty="0" smtClean="0">
                <a:solidFill>
                  <a:schemeClr val="accent1"/>
                </a:solidFill>
              </a:rPr>
              <a:t>50,67 </a:t>
            </a:r>
            <a:r>
              <a:rPr lang="ru-RU" sz="1600" dirty="0" smtClean="0"/>
              <a:t>тенге/м3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АО «Евроазиатская энергетическая корпорация» (ЕЭК</a:t>
            </a:r>
            <a:r>
              <a:rPr lang="ru-RU" sz="1600" dirty="0" smtClean="0"/>
              <a:t>) - </a:t>
            </a:r>
            <a:r>
              <a:rPr lang="ru-RU" sz="1600" dirty="0"/>
              <a:t>о</a:t>
            </a:r>
            <a:r>
              <a:rPr lang="ru-RU" sz="1600" dirty="0" smtClean="0"/>
              <a:t>дин </a:t>
            </a:r>
            <a:r>
              <a:rPr lang="ru-RU" sz="1600" dirty="0"/>
              <a:t>из крупнейших поставщиков электроэнергии и угля в Казахстане, основанный в 1996 году.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9851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АО «ЕЭК» является субъектом естественных монополий по следующим видам деятельности: </a:t>
            </a:r>
            <a:endParaRPr lang="ru-RU" sz="1600" dirty="0" smtClean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>производство </a:t>
            </a:r>
            <a:r>
              <a:rPr lang="ru-RU" sz="1600" b="1" dirty="0"/>
              <a:t>тепловой энергии </a:t>
            </a:r>
            <a:endParaRPr lang="en-US" sz="1600" b="1" dirty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подача воды по распределительным сетям. </a:t>
            </a:r>
            <a:r>
              <a:rPr lang="ru-RU" sz="1600" b="1" dirty="0" smtClean="0"/>
              <a:t> </a:t>
            </a:r>
            <a:r>
              <a:rPr lang="ru-RU" sz="1200" i="1" dirty="0" smtClean="0"/>
              <a:t>Начиная </a:t>
            </a:r>
            <a:r>
              <a:rPr lang="ru-RU" sz="1200" i="1" dirty="0"/>
              <a:t>с 2017 года по виду деятельности «подача воды по распределительным сетям» предприятие является субъектом естественных монополий малой мощности.</a:t>
            </a:r>
          </a:p>
          <a:p>
            <a:endParaRPr lang="ru-RU" sz="1600" dirty="0"/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– уголь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экибастузского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бассейна; </a:t>
            </a: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Растопочное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 мазут 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Информация об исполнении утвержденной инвестиционной </a:t>
            </a:r>
            <a:r>
              <a:rPr lang="ru-RU" b="0" dirty="0" smtClean="0">
                <a:solidFill>
                  <a:schemeClr val="accent1"/>
                </a:solidFill>
              </a:rPr>
              <a:t>программы за 1 полугодие 2026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91065"/>
              </p:ext>
            </p:extLst>
          </p:nvPr>
        </p:nvGraphicFramePr>
        <p:xfrm>
          <a:off x="317500" y="851027"/>
          <a:ext cx="11633074" cy="544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7" name="Лист" r:id="rId6" imgW="15858969" imgH="7343839" progId="Excel.Sheet.12">
                  <p:embed/>
                </p:oleObj>
              </mc:Choice>
              <mc:Fallback>
                <p:oleObj name="Лист" r:id="rId6" imgW="15858969" imgH="73438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500" y="851027"/>
                        <a:ext cx="11633074" cy="5441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1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b="0" dirty="0" smtClean="0">
                <a:solidFill>
                  <a:schemeClr val="accent1"/>
                </a:solidFill>
              </a:rPr>
              <a:t>Информация о постатейном </a:t>
            </a:r>
            <a:r>
              <a:rPr lang="ru-RU" b="0" dirty="0">
                <a:solidFill>
                  <a:schemeClr val="accent1"/>
                </a:solidFill>
              </a:rPr>
              <a:t>исполнении </a:t>
            </a:r>
            <a:r>
              <a:rPr lang="ru-RU" b="0" dirty="0" smtClean="0">
                <a:solidFill>
                  <a:schemeClr val="accent1"/>
                </a:solidFill>
              </a:rPr>
              <a:t>утвержденной тарифной </a:t>
            </a:r>
            <a:r>
              <a:rPr lang="ru-RU" b="0" dirty="0">
                <a:solidFill>
                  <a:schemeClr val="accent1"/>
                </a:solidFill>
              </a:rPr>
              <a:t>сметы по производству тепловой энергии за </a:t>
            </a:r>
            <a:r>
              <a:rPr lang="ru-RU" b="0" dirty="0" smtClean="0">
                <a:solidFill>
                  <a:schemeClr val="accent1"/>
                </a:solidFill>
              </a:rPr>
              <a:t>1 полугодие 2026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2635"/>
              </p:ext>
            </p:extLst>
          </p:nvPr>
        </p:nvGraphicFramePr>
        <p:xfrm>
          <a:off x="838200" y="666838"/>
          <a:ext cx="11172824" cy="6203909"/>
        </p:xfrm>
        <a:graphic>
          <a:graphicData uri="http://schemas.openxmlformats.org/drawingml/2006/table">
            <a:tbl>
              <a:tblPr/>
              <a:tblGrid>
                <a:gridCol w="349657"/>
                <a:gridCol w="3165987"/>
                <a:gridCol w="796413"/>
                <a:gridCol w="1347020"/>
                <a:gridCol w="1081548"/>
                <a:gridCol w="727587"/>
                <a:gridCol w="3704612"/>
              </a:tblGrid>
              <a:tr h="1067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Предусмотрено в тарифной смете, утвержденной  приказом  № 105-НҚ от 27.11.2025 г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05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производство  товаров и предоставление услуг,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63388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97 065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Материальные затраты,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41 000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57 476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сырье и материалы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183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-44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Тарифная смета будет исполнена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топливо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40 672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57 293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стоимости добычи угля, увеличение стоимости мазута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оплату труда,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3 059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4 535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в том числе: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заработная плата производственных рабочих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2 670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4 152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увеличение произошло за счет роста  заработной платы в 2026 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социальный налог и обязательное страхование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фактические затраты сложились исходя из  фактической численности, не превышающей нормативную, и ставок согласно требованиям законодательства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обязательные .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профес.пенсион.взносы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 01 января 2024 ОППВ не выплачиваются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41"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2.3.1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Обязательные</a:t>
                      </a:r>
                      <a:r>
                        <a:rPr lang="ru-RU" dirty="0" smtClean="0"/>
                        <a:t>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пенсионные  взносы работодателя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145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в соответствии с Социальным кодексом введены с 01 января 2024 г.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на обязательное медицинское страхования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увеличение произошло за счет роста ставки ОСМС с 1 января 2022 г.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34 240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148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произошло за счет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ввода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объектов в эксплуатацию после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капитального ремонта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Ремонт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4 918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Текущий ремонт, согласно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графику ремонта запланирован на 2 полугодие 2026 г., проводятся закупочные процедуры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Прочие затраты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601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669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Аренда земли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рост затрат связан с заключением новых договоров аренды земельных участков,  в связи с получением в аренду в 2024-2025 гг. новых  земельных участков 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воду 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Ожидается превышение тарифной сметы по году, за счет повышения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МРП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платежи и сборы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1496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34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Отчет </a:t>
            </a:r>
            <a:r>
              <a:rPr lang="ru-RU" dirty="0" smtClean="0"/>
              <a:t>о постатейном исполнении утвержденной тарифной </a:t>
            </a:r>
            <a:r>
              <a:rPr lang="ru-RU" dirty="0"/>
              <a:t>сметы по производству тепловой энергии за </a:t>
            </a:r>
            <a:r>
              <a:rPr lang="ru-RU" dirty="0" smtClean="0"/>
              <a:t>1 полугодие 2026 года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11766"/>
              </p:ext>
            </p:extLst>
          </p:nvPr>
        </p:nvGraphicFramePr>
        <p:xfrm>
          <a:off x="207305" y="1939672"/>
          <a:ext cx="11535611" cy="3374709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4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582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4067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периода,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4 369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и административные расходы,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4 335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4559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заработная плата административного персонала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произошло в связи с повышением заработной платы </a:t>
                      </a:r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соц. налог и социальные отчисления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4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на обязательное мед. страхование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8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сторонних организаций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4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предоставлению ЭТП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2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технической экспертизы инвестиционной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произошло за счет предоставленного потенциальным поставщиком ценового предложения на меньшую сумму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2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по реализации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  произошло за счет  увеличения численности 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персонала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3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затрат на предоставление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67 757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101 845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8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(РБА*СП)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11 335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70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(убыток)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-53 990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3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доходов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79 0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855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-39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42334"/>
              </p:ext>
            </p:extLst>
          </p:nvPr>
        </p:nvGraphicFramePr>
        <p:xfrm>
          <a:off x="183504" y="1171448"/>
          <a:ext cx="11544300" cy="688064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="" xmlns:a16="http://schemas.microsoft.com/office/drawing/2014/main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="" xmlns:a16="http://schemas.microsoft.com/office/drawing/2014/main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="" xmlns:a16="http://schemas.microsoft.com/office/drawing/2014/main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="" xmlns:a16="http://schemas.microsoft.com/office/drawing/2014/main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="" xmlns:a16="http://schemas.microsoft.com/office/drawing/2014/main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="" xmlns:a16="http://schemas.microsoft.com/office/drawing/2014/main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="" xmlns:a16="http://schemas.microsoft.com/office/drawing/2014/main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Предусмотрено в тарифной смете, утвержденной  приказом  № 105-НҚ от 27.11.2025 г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45464"/>
              </p:ext>
            </p:extLst>
          </p:nvPr>
        </p:nvGraphicFramePr>
        <p:xfrm>
          <a:off x="199750" y="5314382"/>
          <a:ext cx="11543166" cy="649004"/>
        </p:xfrm>
        <a:graphic>
          <a:graphicData uri="http://schemas.openxmlformats.org/drawingml/2006/table">
            <a:tbl>
              <a:tblPr/>
              <a:tblGrid>
                <a:gridCol w="344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5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12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52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658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64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предоставляемых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тыс.Гкал.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6,515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60"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(без НДС)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1804,81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1804,81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справочно: фактическая себестоимость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3841,03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3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Информация о </a:t>
            </a:r>
            <a:r>
              <a:rPr lang="ru-RU" b="0" dirty="0">
                <a:solidFill>
                  <a:schemeClr val="accent1"/>
                </a:solidFill>
              </a:rPr>
              <a:t>соблюдении показателей качества и надежности регулируемых услуг и достижении показателей эффективности деятельности за </a:t>
            </a:r>
            <a:r>
              <a:rPr lang="ru-RU" b="0" dirty="0" smtClean="0">
                <a:solidFill>
                  <a:schemeClr val="accent1"/>
                </a:solidFill>
              </a:rPr>
              <a:t>1 полугодие 2026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1017621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626209"/>
            <a:ext cx="1129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</a:t>
            </a:r>
            <a:r>
              <a:rPr lang="ru-RU" sz="1600" dirty="0" smtClean="0"/>
              <a:t>2026 </a:t>
            </a:r>
            <a:r>
              <a:rPr lang="ru-RU" sz="1600" dirty="0"/>
              <a:t>года</a:t>
            </a:r>
          </a:p>
        </p:txBody>
      </p:sp>
      <p:grpSp>
        <p:nvGrpSpPr>
          <p:cNvPr id="23" name="Group 481"/>
          <p:cNvGrpSpPr/>
          <p:nvPr/>
        </p:nvGrpSpPr>
        <p:grpSpPr>
          <a:xfrm>
            <a:off x="462199" y="940120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20526"/>
              </p:ext>
            </p:extLst>
          </p:nvPr>
        </p:nvGraphicFramePr>
        <p:xfrm>
          <a:off x="462198" y="2697932"/>
          <a:ext cx="11280027" cy="1905256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5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4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50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297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452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0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первого полугодия 2026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показателей 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недостижения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9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smtClean="0"/>
                        <a:t>Оценка достижения показателя будет осуществлена по результатам выполнения мероприятий, предусмотренных в утвержденной инвестиционной программе, по итогам 2026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94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6" name="Слайд think-cell" r:id="rId22" imgW="594" imgH="595" progId="TCLayout.ActiveDocument.1">
                  <p:embed/>
                </p:oleObj>
              </mc:Choice>
              <mc:Fallback>
                <p:oleObj name="Слайд think-cell" r:id="rId22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Информация об основных финансово-экономических показателях и </a:t>
            </a:r>
            <a:r>
              <a:rPr lang="ru-RU" dirty="0" smtClean="0"/>
              <a:t>об </a:t>
            </a:r>
            <a:r>
              <a:rPr lang="ru-RU" dirty="0"/>
              <a:t>объемах предоставленных услуг по </a:t>
            </a:r>
            <a:r>
              <a:rPr lang="ru-RU" b="0" dirty="0" smtClean="0">
                <a:solidFill>
                  <a:schemeClr val="accent1"/>
                </a:solidFill>
              </a:rPr>
              <a:t>производству тепловой энергии за 1 полугодие 2026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69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9408575"/>
              </p:ext>
            </p:extLst>
          </p:nvPr>
        </p:nvGraphicFramePr>
        <p:xfrm>
          <a:off x="2141537" y="2343150"/>
          <a:ext cx="4139875" cy="144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67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95305775"/>
              </p:ext>
            </p:extLst>
          </p:nvPr>
        </p:nvGraphicFramePr>
        <p:xfrm>
          <a:off x="2089150" y="1495425"/>
          <a:ext cx="2166938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тыс.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368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Убыток, млн</a:t>
            </a:r>
            <a:r>
              <a:rPr lang="ru-RU" sz="1200" dirty="0"/>
              <a:t>. </a:t>
            </a:r>
            <a:r>
              <a:rPr lang="ru-RU" sz="1200" dirty="0" smtClean="0"/>
              <a:t>тенге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012" y="5356914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70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45509313"/>
              </p:ext>
            </p:extLst>
          </p:nvPr>
        </p:nvGraphicFramePr>
        <p:xfrm>
          <a:off x="1654175" y="4284663"/>
          <a:ext cx="2960688" cy="89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1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037728584"/>
              </p:ext>
            </p:extLst>
          </p:nvPr>
        </p:nvGraphicFramePr>
        <p:xfrm>
          <a:off x="1365250" y="4978400"/>
          <a:ext cx="2960688" cy="88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Основные финансово-экономические показатели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Объемы предоставленных регулируемых услуг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8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3957932"/>
              </p:ext>
            </p:extLst>
          </p:nvPr>
        </p:nvGraphicFramePr>
        <p:xfrm>
          <a:off x="2089150" y="3527424"/>
          <a:ext cx="3002753" cy="101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b="0" dirty="0" smtClean="0"/>
              <a:t>Объем </a:t>
            </a:r>
            <a:r>
              <a:rPr lang="ru-RU" sz="1200" dirty="0" smtClean="0"/>
              <a:t>оказанных </a:t>
            </a:r>
            <a:r>
              <a:rPr lang="ru-RU" sz="1200" b="0" dirty="0" smtClean="0"/>
              <a:t>услуг за 1 полугодие 2026 года 26 515 Гкал</a:t>
            </a:r>
          </a:p>
        </p:txBody>
      </p:sp>
      <p:graphicFrame>
        <p:nvGraphicFramePr>
          <p:cNvPr id="99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51610865"/>
              </p:ext>
            </p:extLst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9" name="Прямоугольник 148"/>
          <p:cNvSpPr/>
          <p:nvPr>
            <p:custDataLst>
              <p:tags r:id="rId9"/>
            </p:custDataLst>
          </p:nvPr>
        </p:nvSpPr>
        <p:spPr bwMode="auto">
          <a:xfrm>
            <a:off x="10410825" y="3886200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7DCF761-7137-4416-A426-E260211AF768}" type="datetime'КГ''''П &quot;ТЕ''''''П''''''Л''ОСЕР''''ВИ''С'''''' - ''А''к''с''у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КГП "ТЕПЛОСЕРВИС - Аксу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0"/>
            </p:custDataLst>
          </p:nvPr>
        </p:nvSpPr>
        <p:spPr bwMode="auto">
          <a:xfrm>
            <a:off x="7002465" y="4673599"/>
            <a:ext cx="1042986" cy="30004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D0258BE-1D07-4370-9FA0-0B72107C1580}" type="datetime'ТОО'' ''&quot;''''ГРЭС''С''''''''''Т''''''Р''О''Й&quot;''''''''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ТОО "ГРЭССТРОЙ"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>
            <p:custDataLst>
              <p:tags r:id="rId11"/>
            </p:custDataLst>
          </p:nvPr>
        </p:nvSpPr>
        <p:spPr bwMode="auto">
          <a:xfrm>
            <a:off x="7040803" y="3561108"/>
            <a:ext cx="619125" cy="278531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A5DF4EA-4B5C-4027-8CE3-29EF6E0DC862}" type="datetime''' ''''АО'''''''''''' ''''''''''&quot;П''''РЭК''&quot;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АО "ПРЭК"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12"/>
            </p:custDataLst>
          </p:nvPr>
        </p:nvSpPr>
        <p:spPr bwMode="auto">
          <a:xfrm>
            <a:off x="6758453" y="2642768"/>
            <a:ext cx="1112838" cy="74302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B9D2E68-622D-4F53-9DE9-A7EC276D35C2}" type="datetime''' ''Т''''''ОО &quot;ТЕ''ПЛИЧ''''НЫ''Й'' ''&#10;КОМПЛЕК''''С А''КСУ&quot;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"ТЕПЛИЧНЫЙ 
КОМПЛЕКС АКСУ"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13"/>
            </p:custDataLst>
          </p:nvPr>
        </p:nvSpPr>
        <p:spPr bwMode="auto">
          <a:xfrm>
            <a:off x="6378129" y="4126429"/>
            <a:ext cx="1428801" cy="147786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ТОО «ГИДРОСЕРВИС-РК»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14"/>
            </p:custDataLst>
          </p:nvPr>
        </p:nvSpPr>
        <p:spPr bwMode="auto">
          <a:xfrm>
            <a:off x="8831263" y="2195514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71E0082-C61D-40E6-BC9A-FF7889E1BEAA}" type="datetime' ''''Т''О''О ''&quot;''''''''LAVA''''''''''''''''''G''''G''I''O&quot;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 ТОО "LAVAGGIO"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>
            <p:custDataLst>
              <p:tags r:id="rId15"/>
            </p:custDataLst>
          </p:nvPr>
        </p:nvSpPr>
        <p:spPr bwMode="gray">
          <a:xfrm rot="10538303" flipV="1">
            <a:off x="7807381" y="4045397"/>
            <a:ext cx="370629" cy="94637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tx1"/>
                </a:solidFill>
              </a:rPr>
              <a:t>2088</a:t>
            </a:r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(8)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>
            <p:custDataLst>
              <p:tags r:id="rId16"/>
            </p:custDataLst>
          </p:nvPr>
        </p:nvSpPr>
        <p:spPr bwMode="gray">
          <a:xfrm>
            <a:off x="8897938" y="2682874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C317D8-184E-4B46-9526-EF6D94430772}" type="datetime'''''''6''''''''''''''''''''''''''''''0'">
              <a:rPr lang="ru-RU" altLang="en-US" sz="900" smtClean="0">
                <a:solidFill>
                  <a:schemeClr val="tx1"/>
                </a:solidFill>
              </a:rPr>
              <a:pPr/>
              <a:t>60</a:t>
            </a:fld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9A7339CC-F491-48B0-A0D6-A7A2B33AB60A}" type="datetime'''''''''''''''''''''''''''''''''''0''''''''''%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7"/>
            </p:custDataLst>
          </p:nvPr>
        </p:nvSpPr>
        <p:spPr bwMode="gray">
          <a:xfrm>
            <a:off x="9958388" y="3775074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15623</a:t>
            </a:r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(59%)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8"/>
            </p:custDataLst>
          </p:nvPr>
        </p:nvSpPr>
        <p:spPr bwMode="gray">
          <a:xfrm>
            <a:off x="8045450" y="4406630"/>
            <a:ext cx="477041" cy="26697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1881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4D866C16-7BED-46DC-81F1-FC5DF8C73E74}" type="datetime'''''''''''''''''''''7''''''''''''''''''''''''''''''%'''''''">
              <a:rPr lang="ru-RU" altLang="en-US" sz="900" smtClean="0">
                <a:solidFill>
                  <a:schemeClr val="bg1"/>
                </a:solidFill>
              </a:rPr>
              <a:pPr/>
              <a:t>7%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19"/>
            </p:custDataLst>
          </p:nvPr>
        </p:nvSpPr>
        <p:spPr bwMode="gray">
          <a:xfrm>
            <a:off x="8045450" y="2930524"/>
            <a:ext cx="446796" cy="248889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6227(24%)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20"/>
            </p:custDataLst>
          </p:nvPr>
        </p:nvSpPr>
        <p:spPr bwMode="gray">
          <a:xfrm>
            <a:off x="7814468" y="3534380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636</a:t>
            </a:r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(2%)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541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5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Информация о проводимой работе с потребителями регулируемых услуг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«ЕЭК»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371650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110317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14780" y="1874838"/>
            <a:ext cx="2624373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Rounded Rectangle 526"/>
          <p:cNvSpPr/>
          <p:nvPr/>
        </p:nvSpPr>
        <p:spPr bwMode="gray">
          <a:xfrm>
            <a:off x="7110316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1 полугодие  2026 года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 1 полугодие 2026 года отсутствовали:</a:t>
            </a:r>
          </a:p>
          <a:p>
            <a:r>
              <a:rPr lang="ru-RU" sz="1400" dirty="0" smtClean="0"/>
              <a:t>- аварии </a:t>
            </a:r>
            <a:r>
              <a:rPr lang="ru-RU" sz="1400" dirty="0"/>
              <a:t>на оборудовании, задействованного в оказании регулируемых услуг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- отключения </a:t>
            </a:r>
            <a:r>
              <a:rPr lang="ru-RU" sz="1400" dirty="0"/>
              <a:t>потребителей регулируемых услуг АО «ЕЭК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286780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463182" y="1874838"/>
            <a:ext cx="2518832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с предоставлением ссылки на </a:t>
            </a:r>
            <a:r>
              <a:rPr lang="kk-KZ" sz="1400" dirty="0" smtClean="0"/>
              <a:t>подключение </a:t>
            </a:r>
            <a:r>
              <a:rPr lang="ru-RU" sz="1400" dirty="0"/>
              <a:t>к публичным слушаниям </a:t>
            </a:r>
            <a:r>
              <a:rPr lang="ru-RU" sz="1400" dirty="0" smtClean="0"/>
              <a:t>онлайн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ГОСТы и СанПиНы: регламентируют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состав и качество питьевой воды, параметры теплоносителя, температурные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режимы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Использование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энергоэффективного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оборудования и технологий.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Контроль потерь воды и тепла на всех этапах доставки.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Подготовка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и сертификация специалистов, работающих на объектах водо- и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теплоснабжения. Аттестация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для ИТР,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Качество предоставляемых услуг обеспечивается: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Контроль качества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Квалификация персонала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Работа с потребителями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JCmG12frvm_Byum5r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RB8dZzFk0DAa0RQNR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gn3LbNPykKSLhv8i5G7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WJvuYha0IBIPsfXfOC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zlqVmUt_bjsF.L9pG9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HUpZwI9.JpxbW8p0S6Q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Z473MI71LRUEmKskgH0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aCerh2rufuCQ01t_XZP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p410JmzyEdXN1xp3hA8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5SSKTs_Zqij1GOgMj_F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5p1mOtvU1lH1_6XR4Dt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hig3Idp87FjXcrEZrp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A5EE0E1E-0B15-4740-95FC-5FF2327463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38003</TotalTime>
  <Words>1609</Words>
  <Application>Microsoft Office PowerPoint</Application>
  <PresentationFormat>Широкоэкранный</PresentationFormat>
  <Paragraphs>405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(Основной текст)</vt:lpstr>
      <vt:lpstr>Calibri</vt:lpstr>
      <vt:lpstr>Montserrat</vt:lpstr>
      <vt:lpstr>Open Sans</vt:lpstr>
      <vt:lpstr>Segoe UI Semibold</vt:lpstr>
      <vt:lpstr>Times New Roman</vt:lpstr>
      <vt:lpstr>Wingdings</vt:lpstr>
      <vt:lpstr>ERG</vt:lpstr>
      <vt:lpstr>Слайд think-cell</vt:lpstr>
      <vt:lpstr>Лист Microsoft Excel</vt:lpstr>
      <vt:lpstr>Презентация PowerPoint</vt:lpstr>
      <vt:lpstr>ЕЭК:  Общая информация о субъекте естественной монополии</vt:lpstr>
      <vt:lpstr>ЕЭК: Информация об исполнении утвержденной инвестиционной программы за 1 полугодие 2026 года</vt:lpstr>
      <vt:lpstr>ЕЭК: Информация о постатейном исполнении утвержденной тарифной сметы по производству тепловой энергии за 1 полугодие 2026 года</vt:lpstr>
      <vt:lpstr>ЕЭК: Отчет о постатейном исполнении утвержденной тарифной сметы по производству тепловой энергии за 1 полугодие 2026 года</vt:lpstr>
      <vt:lpstr>ЕЭК: Информация о соблюдении показателей качества и надежности регулируемых услуг и достижении показателей эффективности деятельности за 1 полугодие 2026 года</vt:lpstr>
      <vt:lpstr>ЕЭК: Информация об основных финансово-экономических показателях и об объемах предоставленных услуг по производству тепловой энергии за 1 полугодие 2026 года</vt:lpstr>
      <vt:lpstr>ЕЭК: Информация о проводимой работе с потребителями регулируемых услуг</vt:lpstr>
      <vt:lpstr>Информация о качестве предоставляемых регулируемых услуг</vt:lpstr>
      <vt:lpstr> ЕЭК: Перспективы деятельности (планах развития), в том числе возможных изменениях тарифов                                                 </vt:lpstr>
      <vt:lpstr>Информация об оказываемой услуге – подача воды по распределительным сетям (малая мощность)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Yelena Kochetkova</cp:lastModifiedBy>
  <cp:revision>1412</cp:revision>
  <cp:lastPrinted>2023-07-12T08:24:27Z</cp:lastPrinted>
  <dcterms:created xsi:type="dcterms:W3CDTF">2017-11-25T12:09:27Z</dcterms:created>
  <dcterms:modified xsi:type="dcterms:W3CDTF">2026-07-13T10:14:00Z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